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77" r:id="rId7"/>
    <p:sldId id="260" r:id="rId8"/>
    <p:sldId id="276" r:id="rId9"/>
    <p:sldId id="262" r:id="rId10"/>
    <p:sldId id="263" r:id="rId11"/>
    <p:sldId id="264" r:id="rId12"/>
    <p:sldId id="267" r:id="rId13"/>
    <p:sldId id="265" r:id="rId14"/>
    <p:sldId id="266" r:id="rId15"/>
    <p:sldId id="268" r:id="rId16"/>
    <p:sldId id="269" r:id="rId17"/>
    <p:sldId id="279" r:id="rId18"/>
    <p:sldId id="273" r:id="rId19"/>
    <p:sldId id="280" r:id="rId20"/>
    <p:sldId id="281" r:id="rId21"/>
    <p:sldId id="282" r:id="rId22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5.m4a"/><Relationship Id="rId7" Type="http://schemas.openxmlformats.org/officeDocument/2006/relationships/image" Target="../media/image9.png"/><Relationship Id="rId2" Type="http://schemas.microsoft.com/office/2007/relationships/media" Target="../media/media15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6.m4a"/><Relationship Id="rId7" Type="http://schemas.openxmlformats.org/officeDocument/2006/relationships/image" Target="../media/image12.png"/><Relationship Id="rId2" Type="http://schemas.microsoft.com/office/2007/relationships/media" Target="../media/media16.m4a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hyperlink" Target="https://github.com/NFUNM081/model-essay/blob/master/README.m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hyperlink" Target="https://nfunm081.github.io/prototype-model-essay/#g=1&amp;p=%E8%8C%83%E6%96%87-app%E5%8E%9F%E5%9E%8B%E8%AE%BE%E8%AE%A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ln/>
        </p:spPr>
        <p:txBody>
          <a:bodyPr anchor="ctr"/>
          <a:lstStyle/>
          <a:p>
            <a:pPr defTabSz="914400">
              <a:buClrTx/>
              <a:buSzTx/>
              <a:buFontTx/>
            </a:pPr>
            <a:r>
              <a:rPr lang="en-US" altLang="zh-CN" sz="4400" b="1" kern="1200" baseline="0" dirty="0">
                <a:latin typeface="阿里巴巴普惠体" panose="00020600040101010101" charset="-122"/>
                <a:ea typeface="阿里巴巴普惠体" panose="00020600040101010101" charset="-122"/>
              </a:rPr>
              <a:t>“</a:t>
            </a:r>
            <a:r>
              <a:rPr lang="zh-CN" altLang="en-US" sz="4400" b="1" kern="1200" baseline="0" dirty="0">
                <a:latin typeface="阿里巴巴普惠体" panose="00020600040101010101" charset="-122"/>
                <a:ea typeface="阿里巴巴普惠体" panose="00020600040101010101" charset="-122"/>
              </a:rPr>
              <a:t>范文</a:t>
            </a:r>
            <a:r>
              <a:rPr lang="en-US" altLang="zh-CN" sz="4400" b="1" kern="1200" baseline="0" dirty="0">
                <a:latin typeface="阿里巴巴普惠体" panose="00020600040101010101" charset="-122"/>
                <a:ea typeface="阿里巴巴普惠体" panose="00020600040101010101" charset="-122"/>
              </a:rPr>
              <a:t>”APP</a:t>
            </a:r>
            <a:endParaRPr lang="zh-CN" altLang="en-US" sz="4400" b="1" kern="1200" baseline="0" dirty="0"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560070"/>
          </a:xfrm>
          <a:ln/>
        </p:spPr>
        <p:txBody>
          <a:bodyPr/>
          <a:lstStyle/>
          <a:p>
            <a:pPr defTabSz="914400">
              <a:buClrTx/>
              <a:buSzTx/>
              <a:buFontTx/>
            </a:pPr>
            <a:r>
              <a:rPr lang="zh-CN" altLang="en-US" sz="2000" dirty="0">
                <a:latin typeface="阿里巴巴普惠体 Heavy" panose="00020600040101010101" charset="-122"/>
                <a:ea typeface="阿里巴巴普惠体 Heavy" panose="00020600040101010101" charset="-122"/>
              </a:rPr>
              <a:t>吴玮馨</a:t>
            </a:r>
            <a:endParaRPr lang="zh-CN" sz="2000" kern="1200" baseline="0" dirty="0">
              <a:latin typeface="阿里巴巴普惠体 Heavy" panose="00020600040101010101" charset="-122"/>
              <a:ea typeface="阿里巴巴普惠体 Heavy" panose="00020600040101010101" charset="-122"/>
            </a:endParaRP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E52EEEE1-D527-4467-B37E-935444E4E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advClick="0" advTm="19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1" objId="4"/>
        <p14:stopEvt time="19665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49FE8F-B85C-4C91-A5E0-F88DA8AE0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7" y="0"/>
            <a:ext cx="8578286" cy="6858000"/>
          </a:xfrm>
          <a:prstGeom prst="rect">
            <a:avLst/>
          </a:prstGeom>
        </p:spPr>
      </p:pic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2CFDC503-1EB0-4B3A-B443-C9D1AACB4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837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17999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E50179-C23E-477F-B0DF-16BB11D70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26" y="0"/>
            <a:ext cx="7748147" cy="6858000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4EBD5E63-7551-4CF1-B332-20BDE8272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797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" objId="3"/>
        <p14:stopEvt time="17545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010F0B-5164-419F-AF2F-77F4F08D6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18" y="0"/>
            <a:ext cx="7869964" cy="6858000"/>
          </a:xfrm>
          <a:prstGeom prst="rect">
            <a:avLst/>
          </a:prstGeom>
        </p:spPr>
      </p:pic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D0020529-108E-4812-8384-FFBAB8530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677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" objId="3"/>
        <p14:stopEvt time="16359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560D73-40F1-40B1-A3E4-1972914E4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8" y="0"/>
            <a:ext cx="8098604" cy="6858000"/>
          </a:xfrm>
          <a:prstGeom prst="rect">
            <a:avLst/>
          </a:prstGeom>
        </p:spPr>
      </p:pic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F1C45DD9-139D-4F48-89BC-07E01871F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252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7" objId="2"/>
        <p14:stopEvt time="369" objId="2"/>
        <p14:playEvt time="1129" objId="2"/>
        <p14:stopEvt time="2009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核心</a:t>
            </a:r>
            <a:r>
              <a:rPr 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API</a:t>
            </a:r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调用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9F8286A-5661-4E53-B345-98C49E5E4F8B}"/>
              </a:ext>
            </a:extLst>
          </p:cNvPr>
          <p:cNvSpPr txBox="1"/>
          <p:nvPr/>
        </p:nvSpPr>
        <p:spPr>
          <a:xfrm>
            <a:off x="779854" y="1924110"/>
            <a:ext cx="37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手写文字识别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7035E9-BA46-4BEC-AC15-11646FFA9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0"/>
            <a:ext cx="7705442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69D2FB-1B33-4777-8D03-0ED1E2356724}"/>
              </a:ext>
            </a:extLst>
          </p:cNvPr>
          <p:cNvSpPr txBox="1"/>
          <p:nvPr/>
        </p:nvSpPr>
        <p:spPr>
          <a:xfrm>
            <a:off x="733425" y="6165304"/>
            <a:ext cx="37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需要逐行输出</a:t>
            </a:r>
          </a:p>
        </p:txBody>
      </p:sp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0F16807F-31CE-49AC-B7F5-E1136108AE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181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34" objId="2"/>
        <p14:stopEvt time="18017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E3A8D5-3088-4D29-90E3-A50E062E3EBD}"/>
              </a:ext>
            </a:extLst>
          </p:cNvPr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核心</a:t>
            </a:r>
            <a:r>
              <a:rPr 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API</a:t>
            </a:r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调用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A93D24-7EB5-4C75-B03C-669AA8E9899F}"/>
              </a:ext>
            </a:extLst>
          </p:cNvPr>
          <p:cNvSpPr txBox="1"/>
          <p:nvPr/>
        </p:nvSpPr>
        <p:spPr>
          <a:xfrm>
            <a:off x="779854" y="1924110"/>
            <a:ext cx="37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文章分类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4D382-8470-42B6-93E9-1C1E4D7A2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623" y="44624"/>
            <a:ext cx="794904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7BA099-CBFD-45DE-AC9B-1B6DFD8F6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3700" y="1273090"/>
            <a:ext cx="3457575" cy="5505450"/>
          </a:xfrm>
          <a:prstGeom prst="rect">
            <a:avLst/>
          </a:prstGeom>
        </p:spPr>
      </p:pic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831AFCD9-E36E-46E1-A4B1-758F129321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209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86" objId="2"/>
        <p14:stopEvt time="21928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425" y="929005"/>
            <a:ext cx="743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使用比较分析（手写文字识别</a:t>
            </a:r>
            <a:r>
              <a:rPr lang="en-US" altLang="zh-CN" sz="2800" b="1" dirty="0"/>
              <a:t>API</a:t>
            </a:r>
            <a:r>
              <a:rPr lang="zh-CN" altLang="en-US" sz="2800" b="1" dirty="0"/>
              <a:t>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AFF5DB49-FF0B-432C-B729-48048ECB3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9221"/>
            <a:ext cx="9144000" cy="28795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0CC494-B644-45FB-B173-6B7BD504D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1940419"/>
            <a:ext cx="9144000" cy="34770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13406AD-55B5-4380-990A-BFBBCBE08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202" y="4786363"/>
            <a:ext cx="5276850" cy="22383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9BA313E-C37C-4474-B926-32F2B3C47BE3}"/>
              </a:ext>
            </a:extLst>
          </p:cNvPr>
          <p:cNvSpPr txBox="1"/>
          <p:nvPr/>
        </p:nvSpPr>
        <p:spPr>
          <a:xfrm>
            <a:off x="2411760" y="1423719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阿里巴巴普惠体 Medium"/>
              </a:rPr>
              <a:t>在调用难度上来说，都有明确的调用文档说明以及步骤。在价格上来说，百度比讯飞便宜很多。所以，该项目选择的是百度的</a:t>
            </a:r>
            <a:r>
              <a:rPr lang="en-US" altLang="zh-CN" b="1" dirty="0">
                <a:latin typeface="阿里巴巴普惠体 Medium"/>
              </a:rPr>
              <a:t>API</a:t>
            </a:r>
            <a:r>
              <a:rPr lang="zh-CN" altLang="en-US" b="1" dirty="0">
                <a:latin typeface="阿里巴巴普惠体 Medium"/>
              </a:rPr>
              <a:t>。</a:t>
            </a:r>
          </a:p>
        </p:txBody>
      </p:sp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8607E158-4643-40F2-9EE4-C36AB841DF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Click="0" advTm="2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</p:bldLst>
  </p:timing>
  <p:extLst>
    <p:ext uri="{E180D4A7-C9FB-4DFB-919C-405C955672EB}">
      <p14:showEvtLst xmlns:p14="http://schemas.microsoft.com/office/powerpoint/2010/main">
        <p14:playEvt time="6827" objId="2"/>
        <p14:stopEvt time="28624" objId="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E266AF7-3E41-44D4-9E11-544A6443CE75}"/>
              </a:ext>
            </a:extLst>
          </p:cNvPr>
          <p:cNvSpPr txBox="1"/>
          <p:nvPr/>
        </p:nvSpPr>
        <p:spPr>
          <a:xfrm>
            <a:off x="733425" y="929005"/>
            <a:ext cx="743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使用比较分析（</a:t>
            </a:r>
            <a:r>
              <a:rPr lang="zh-CN" altLang="en-US" sz="2800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文章分类</a:t>
            </a:r>
            <a:r>
              <a:rPr lang="en-US" altLang="zh-CN" sz="2800" b="1" dirty="0"/>
              <a:t>API</a:t>
            </a:r>
            <a:r>
              <a:rPr lang="zh-CN" altLang="en-US" sz="2800" b="1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872D5F-D393-4B37-9502-312F37BAD3A2}"/>
              </a:ext>
            </a:extLst>
          </p:cNvPr>
          <p:cNvSpPr txBox="1"/>
          <p:nvPr/>
        </p:nvSpPr>
        <p:spPr>
          <a:xfrm>
            <a:off x="730250" y="3501008"/>
            <a:ext cx="780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团队目前只发现百度有明确调用文档说明的文章分类识别</a:t>
            </a:r>
            <a:r>
              <a:rPr lang="en-US" altLang="zh-CN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API</a:t>
            </a: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，所以选择的是百度的文章分类识别</a:t>
            </a:r>
            <a:r>
              <a:rPr lang="en-US" altLang="zh-CN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API</a:t>
            </a: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。</a:t>
            </a:r>
          </a:p>
        </p:txBody>
      </p:sp>
      <p:pic>
        <p:nvPicPr>
          <p:cNvPr id="2" name="17">
            <a:hlinkClick r:id="" action="ppaction://media"/>
            <a:extLst>
              <a:ext uri="{FF2B5EF4-FFF2-40B4-BE49-F238E27FC236}">
                <a16:creationId xmlns:a16="http://schemas.microsoft.com/office/drawing/2014/main" id="{49E496A3-4732-482C-9DA6-8CC848CB04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12818" objId="2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阿里巴巴普惠体 Heavy" panose="00020600040101010101" charset="-122"/>
                <a:ea typeface="阿里巴巴普惠体 Heavy" panose="00020600040101010101" charset="-122"/>
              </a:rPr>
              <a:t>风险报告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37535" y="2708920"/>
            <a:ext cx="77711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手写文字识别中，虽然针对不规则的手写字体进行专项优化，手写中文识别准确率可达</a:t>
            </a:r>
            <a:r>
              <a:rPr lang="en-US" altLang="zh-CN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90%</a:t>
            </a: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以上，但是仍然有识别错误的可能，此时会需要用户手动修改识别到的文章错误内容。而且需要逐行输出识别内容，可能需要的时间会长一些。</a:t>
            </a:r>
            <a:endParaRPr lang="en-US" altLang="zh-CN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文章分类中，输出文章的主题一级分类、主题二级分类，如一级分类是体育，二级分类是足球、国际足球、英超。能识别出的二级分类较多，若一篇文章里不止提到一种分类，不论一级还是二级，难以识别最主要的类别。</a:t>
            </a:r>
          </a:p>
        </p:txBody>
      </p:sp>
      <p:pic>
        <p:nvPicPr>
          <p:cNvPr id="2" name="18">
            <a:hlinkClick r:id="" action="ppaction://media"/>
            <a:extLst>
              <a:ext uri="{FF2B5EF4-FFF2-40B4-BE49-F238E27FC236}">
                <a16:creationId xmlns:a16="http://schemas.microsoft.com/office/drawing/2014/main" id="{EC450156-84BE-4AC4-99DC-2619AE1DB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26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25808" objId="2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容错性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8200" y="2967335"/>
            <a:ext cx="7701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手写文字识别，用户可以编辑识别内容，进行修改。</a:t>
            </a:r>
            <a:endParaRPr lang="en-US" altLang="zh-CN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endParaRPr lang="zh-CN" altLang="en-US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文章分类识别，用户也可以编辑识别分类，进行修改。</a:t>
            </a:r>
          </a:p>
        </p:txBody>
      </p:sp>
      <p:pic>
        <p:nvPicPr>
          <p:cNvPr id="3" name="19">
            <a:hlinkClick r:id="" action="ppaction://media"/>
            <a:extLst>
              <a:ext uri="{FF2B5EF4-FFF2-40B4-BE49-F238E27FC236}">
                <a16:creationId xmlns:a16="http://schemas.microsoft.com/office/drawing/2014/main" id="{24157D49-61BA-4CBE-8392-64FA7E002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908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18849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3425" y="929005"/>
            <a:ext cx="4342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“范文”</a:t>
            </a:r>
            <a:r>
              <a:rPr lang="en-US" altLang="zh-CN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APP</a:t>
            </a:r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是干什么的？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79887" y="3717032"/>
            <a:ext cx="75137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阿里巴巴普惠体 Heavy" panose="00020600040101010101" charset="-122"/>
                <a:ea typeface="阿里巴巴普惠体 Heavy" panose="00020600040101010101" charset="-122"/>
              </a:rPr>
              <a:t>1. </a:t>
            </a:r>
            <a:r>
              <a:rPr lang="zh-CN" altLang="en-US" sz="4000" dirty="0">
                <a:latin typeface="阿里巴巴普惠体 Heavy" panose="00020600040101010101" charset="-122"/>
                <a:ea typeface="阿里巴巴普惠体 Heavy" panose="00020600040101010101" charset="-122"/>
              </a:rPr>
              <a:t>省下打字时间；</a:t>
            </a:r>
            <a:endParaRPr lang="en-US" altLang="zh-CN" sz="4000" dirty="0">
              <a:latin typeface="阿里巴巴普惠体 Heavy" panose="00020600040101010101" charset="-122"/>
              <a:ea typeface="阿里巴巴普惠体 Heavy" panose="00020600040101010101" charset="-122"/>
            </a:endParaRPr>
          </a:p>
          <a:p>
            <a:r>
              <a:rPr lang="en-US" altLang="zh-CN" sz="4000" dirty="0">
                <a:latin typeface="阿里巴巴普惠体 Heavy" panose="00020600040101010101" charset="-122"/>
                <a:ea typeface="阿里巴巴普惠体 Heavy" panose="00020600040101010101" charset="-122"/>
              </a:rPr>
              <a:t>2. </a:t>
            </a:r>
            <a:r>
              <a:rPr lang="zh-CN" altLang="en-US" sz="4000" dirty="0">
                <a:latin typeface="阿里巴巴普惠体 Heavy" panose="00020600040101010101" charset="-122"/>
                <a:ea typeface="阿里巴巴普惠体 Heavy" panose="00020600040101010101" charset="-122"/>
              </a:rPr>
              <a:t>让用户能找到不同类别范文；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57325" y="2229485"/>
            <a:ext cx="6099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阿里巴巴普惠体 Heavy" panose="00020600040101010101" charset="-122"/>
                <a:ea typeface="阿里巴巴普惠体 Heavy" panose="00020600040101010101" charset="-122"/>
              </a:rPr>
              <a:t>“手写字体识别”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阿里巴巴普惠体 Heavy" panose="00020600040101010101" charset="-122"/>
                <a:ea typeface="阿里巴巴普惠体 Heavy" panose="00020600040101010101" charset="-122"/>
              </a:rPr>
              <a:t>+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阿里巴巴普惠体 Heavy" panose="00020600040101010101" charset="-122"/>
                <a:ea typeface="阿里巴巴普惠体 Heavy" panose="00020600040101010101" charset="-122"/>
              </a:rPr>
              <a:t>“文章分类”</a:t>
            </a:r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阿里巴巴普惠体 Heavy" panose="00020600040101010101" charset="-122"/>
              <a:ea typeface="阿里巴巴普惠体 Heavy" panose="00020600040101010101" charset="-122"/>
            </a:endParaRP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ECFBA4D2-5631-483D-BC8B-E575CDB17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2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22974" objId="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defTabSz="914400">
              <a:buClrTx/>
              <a:buSzTx/>
              <a:buFontTx/>
            </a:pPr>
            <a:r>
              <a:rPr lang="zh-CN" altLang="en-US" sz="4400" b="1" kern="1200" baseline="0" dirty="0">
                <a:latin typeface="阿里巴巴普惠体" panose="00020600040101010101" charset="-122"/>
                <a:ea typeface="阿里巴巴普惠体" panose="00020600040101010101" charset="-122"/>
              </a:rPr>
              <a:t>谢谢观看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5800" y="6273225"/>
            <a:ext cx="8359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</a:rPr>
              <a:t>PRD</a:t>
            </a:r>
            <a:r>
              <a:rPr lang="zh-CN" altLang="en-US" sz="1600" dirty="0"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</a:rPr>
              <a:t>链接：</a:t>
            </a:r>
            <a:r>
              <a:rPr lang="en-US" altLang="zh-CN" sz="1600" dirty="0">
                <a:hlinkClick r:id="rId4"/>
              </a:rPr>
              <a:t> https://github.com/NFUNM081/model-essay/blob/master/README.md</a:t>
            </a:r>
            <a:endParaRPr lang="zh-CN" altLang="en-US" sz="1600" dirty="0"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</a:endParaRPr>
          </a:p>
          <a:p>
            <a:endParaRPr lang="zh-CN" altLang="en-US" sz="1600" dirty="0"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</a:endParaRPr>
          </a:p>
        </p:txBody>
      </p:sp>
      <p:pic>
        <p:nvPicPr>
          <p:cNvPr id="2" name="20">
            <a:hlinkClick r:id="" action="ppaction://media"/>
            <a:extLst>
              <a:ext uri="{FF2B5EF4-FFF2-40B4-BE49-F238E27FC236}">
                <a16:creationId xmlns:a16="http://schemas.microsoft.com/office/drawing/2014/main" id="{8DDB5A32-AFB6-4EEE-BE0D-3E85886CB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210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0" objId="2"/>
        <p14:stopEvt time="11795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3425" y="929005"/>
            <a:ext cx="485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什么样的用户需要这样的</a:t>
            </a:r>
            <a:r>
              <a:rPr lang="en-US" altLang="zh-CN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APP</a:t>
            </a:r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？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3425" y="2852936"/>
            <a:ext cx="7701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</a:rPr>
              <a:t>1. </a:t>
            </a:r>
            <a:r>
              <a:rPr lang="zh-CN" altLang="en-US" sz="3200" dirty="0"/>
              <a:t>需要寻找不同类别的范文作为参考的人；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2. </a:t>
            </a:r>
            <a:r>
              <a:rPr lang="zh-CN" altLang="en-US" sz="3200" dirty="0"/>
              <a:t>不想浪费打文字时间的人。</a:t>
            </a:r>
            <a:endParaRPr lang="zh-CN" altLang="en-US" sz="3200" dirty="0"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</a:endParaRPr>
          </a:p>
        </p:txBody>
      </p: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1A9F58B7-E1ED-40AF-8CAD-14C8BAA861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699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16772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阿里巴巴普惠体 Heavy" panose="00020600040101010101" charset="-122"/>
                <a:ea typeface="阿里巴巴普惠体 Heavy" panose="00020600040101010101" charset="-122"/>
              </a:rPr>
              <a:t>用户有多</a:t>
            </a:r>
            <a:r>
              <a:rPr lang="en-US" altLang="zh-CN" sz="2800">
                <a:latin typeface="阿里巴巴普惠体 Heavy" panose="00020600040101010101" charset="-122"/>
                <a:ea typeface="阿里巴巴普惠体 Heavy" panose="00020600040101010101" charset="-122"/>
              </a:rPr>
              <a:t>“</a:t>
            </a:r>
            <a:r>
              <a:rPr lang="zh-CN" altLang="en-US" sz="2800">
                <a:latin typeface="阿里巴巴普惠体 Heavy" panose="00020600040101010101" charset="-122"/>
                <a:ea typeface="阿里巴巴普惠体 Heavy" panose="00020600040101010101" charset="-122"/>
              </a:rPr>
              <a:t>痛</a:t>
            </a:r>
            <a:r>
              <a:rPr lang="en-US" altLang="zh-CN" sz="2800">
                <a:latin typeface="阿里巴巴普惠体 Heavy" panose="00020600040101010101" charset="-122"/>
                <a:ea typeface="阿里巴巴普惠体 Heavy" panose="00020600040101010101" charset="-122"/>
              </a:rPr>
              <a:t>”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33425" y="2492896"/>
            <a:ext cx="7809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老师要评讲作文，要帮每位同学都复印一份范文，浪费很多纸张。</a:t>
            </a:r>
            <a:endParaRPr lang="en-US" altLang="zh-CN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范文的字体可能并不那么端正，同学们看得不太清晰。</a:t>
            </a:r>
            <a:endParaRPr lang="en-US" altLang="zh-CN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老师将范文逐字打成电子版要浪费很多时间。</a:t>
            </a:r>
            <a:endParaRPr lang="en-US" altLang="zh-CN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同学们要寻找不同类型的范文，不知道要去哪里能全部找到。</a:t>
            </a:r>
          </a:p>
        </p:txBody>
      </p:sp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E5CEF893-0028-44DA-92EE-5C48745FA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2168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" objId="3"/>
        <p14:stopEvt time="21688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用户的使用场景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1BCB622-17AB-4D36-BA56-1A5831197110}"/>
              </a:ext>
            </a:extLst>
          </p:cNvPr>
          <p:cNvSpPr txBox="1"/>
          <p:nvPr/>
        </p:nvSpPr>
        <p:spPr>
          <a:xfrm>
            <a:off x="733425" y="2492896"/>
            <a:ext cx="7809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老师评讲作文的时候，不想要打印全班人的份数，可以将范文拍照，识别成电子版，发布到</a:t>
            </a:r>
            <a:r>
              <a:rPr lang="en-US" altLang="zh-CN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APP</a:t>
            </a: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上。</a:t>
            </a:r>
            <a:endParaRPr lang="en-US" altLang="zh-CN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老师评讲作文的时候，没有好的范文，在</a:t>
            </a:r>
            <a:r>
              <a:rPr lang="en-US" altLang="zh-CN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APP</a:t>
            </a: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上按照不同的类别寻找范文。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学生写作文遇到瓶颈的时候，在</a:t>
            </a:r>
            <a:r>
              <a:rPr lang="en-US" altLang="zh-CN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APP</a:t>
            </a:r>
            <a:r>
              <a:rPr lang="zh-CN" altLang="en-US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</a:rPr>
              <a:t>上按照不同的类别寻找范文，以供学习。</a:t>
            </a:r>
          </a:p>
        </p:txBody>
      </p:sp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A1A636E7-708C-42EC-928C-90720E8E1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2609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5" objId="3"/>
        <p14:stopEvt time="26040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人工智能概率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A87FBD1-42F1-4E86-A967-494E503673E2}"/>
              </a:ext>
            </a:extLst>
          </p:cNvPr>
          <p:cNvSpPr txBox="1"/>
          <p:nvPr/>
        </p:nvSpPr>
        <p:spPr>
          <a:xfrm>
            <a:off x="730250" y="2012715"/>
            <a:ext cx="78098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百度文字识别技术</a:t>
            </a:r>
            <a:r>
              <a:rPr lang="en-US" altLang="zh-CN" b="1" dirty="0"/>
              <a:t>-</a:t>
            </a:r>
            <a:r>
              <a:rPr lang="zh-CN" altLang="en-US" b="1" dirty="0"/>
              <a:t>手写文字识别，有二个保证：</a:t>
            </a:r>
          </a:p>
          <a:p>
            <a:r>
              <a:rPr lang="zh-CN" altLang="en-US" dirty="0"/>
              <a:t>准确率高</a:t>
            </a:r>
            <a:r>
              <a:rPr lang="en-US" altLang="zh-CN" dirty="0"/>
              <a:t>:</a:t>
            </a:r>
            <a:r>
              <a:rPr lang="zh-CN" altLang="en-US" dirty="0"/>
              <a:t>依托百度优秀的图像处理技术和海量优质数据，支持识别各种不规则手写字体，并对字迹潦草、模糊等情况进行专项优化，手写中文识别准确率可达</a:t>
            </a:r>
            <a:r>
              <a:rPr lang="en-US" altLang="zh-CN" dirty="0"/>
              <a:t>90%</a:t>
            </a:r>
            <a:r>
              <a:rPr lang="zh-CN" altLang="en-US" dirty="0"/>
              <a:t>以上。</a:t>
            </a:r>
          </a:p>
          <a:p>
            <a:r>
              <a:rPr lang="zh-CN" altLang="en-US" dirty="0"/>
              <a:t>服务稳定</a:t>
            </a:r>
            <a:r>
              <a:rPr lang="en-US" altLang="zh-CN" dirty="0"/>
              <a:t>:</a:t>
            </a:r>
            <a:r>
              <a:rPr lang="zh-CN" altLang="en-US" dirty="0"/>
              <a:t>依托百度云技术实力，提供高可靠性、弹性可伸缩、高并发承载的文字识别服务，服务可用性高达</a:t>
            </a:r>
            <a:r>
              <a:rPr lang="en-US" altLang="zh-CN" dirty="0"/>
              <a:t>99.99%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百度自然语言处理技术</a:t>
            </a:r>
            <a:r>
              <a:rPr lang="en-US" altLang="zh-CN" b="1" dirty="0"/>
              <a:t>-</a:t>
            </a:r>
            <a:r>
              <a:rPr lang="zh-CN" altLang="en-US" b="1" dirty="0"/>
              <a:t>文章分类，有三个保证：</a:t>
            </a:r>
          </a:p>
          <a:p>
            <a:r>
              <a:rPr lang="zh-CN" altLang="en-US" dirty="0"/>
              <a:t>整体精度高：基于大数据的深度学习，自动学习深层次的语义及语序特征，文章主题分类的精确度高。</a:t>
            </a:r>
          </a:p>
          <a:p>
            <a:r>
              <a:rPr lang="zh-CN" altLang="en-US" dirty="0"/>
              <a:t>覆盖率高：文章主题分类对网络文章覆盖率可达</a:t>
            </a:r>
            <a:r>
              <a:rPr lang="en-US" altLang="zh-CN" dirty="0"/>
              <a:t>95%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粒度完整：文章主题分类包含一级分类和二级分类两种粒度，层次清晰，满足各类应用需求。</a:t>
            </a:r>
          </a:p>
        </p:txBody>
      </p:sp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73A9A549-FA29-4C0E-ADCC-D98EB6A45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2226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3" objId="3"/>
        <p14:stopEvt time="21708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核心交互与核心价值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33425" y="2423160"/>
            <a:ext cx="7807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Light" panose="00020600040101010101" charset="-122"/>
              </a:rPr>
              <a:t>核心交互</a:t>
            </a:r>
            <a:r>
              <a:rPr lang="zh-CN" altLang="en-US" sz="2000" dirty="0"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</a:rPr>
              <a:t>：</a:t>
            </a:r>
            <a:r>
              <a:rPr lang="zh-CN" altLang="en-US" sz="2000" dirty="0">
                <a:latin typeface="阿里巴巴普惠体"/>
                <a:ea typeface="阿里巴巴普惠体 Medium" panose="00020600040101010101"/>
              </a:rPr>
              <a:t>用户把手写版文章的照片上传到</a:t>
            </a:r>
            <a:r>
              <a:rPr lang="en-US" altLang="zh-CN" sz="2000" dirty="0">
                <a:latin typeface="阿里巴巴普惠体"/>
                <a:ea typeface="阿里巴巴普惠体 Medium" panose="00020600040101010101"/>
              </a:rPr>
              <a:t>app</a:t>
            </a:r>
            <a:r>
              <a:rPr lang="zh-CN" altLang="en-US" sz="2000" dirty="0">
                <a:latin typeface="阿里巴巴普惠体"/>
                <a:ea typeface="阿里巴巴普惠体 Medium" panose="00020600040101010101"/>
              </a:rPr>
              <a:t>，通过手写文字识别</a:t>
            </a:r>
            <a:r>
              <a:rPr lang="en-US" altLang="zh-CN" sz="2000" dirty="0">
                <a:latin typeface="阿里巴巴普惠体"/>
                <a:ea typeface="阿里巴巴普惠体 Medium" panose="00020600040101010101"/>
              </a:rPr>
              <a:t>API</a:t>
            </a:r>
            <a:r>
              <a:rPr lang="zh-CN" altLang="en-US" sz="2000" dirty="0">
                <a:latin typeface="阿里巴巴普惠体"/>
                <a:ea typeface="阿里巴巴普惠体 Medium" panose="00020600040101010101"/>
              </a:rPr>
              <a:t>，对图片中的手写中文、手写数字进行检测和识别，针对不规则的手写字体进行专项优化，将手写的文字转化成电子版文字，再通过文章分类</a:t>
            </a:r>
            <a:r>
              <a:rPr lang="en-US" altLang="zh-CN" sz="2000" dirty="0">
                <a:latin typeface="阿里巴巴普惠体"/>
                <a:ea typeface="阿里巴巴普惠体 Medium" panose="00020600040101010101"/>
              </a:rPr>
              <a:t>API</a:t>
            </a:r>
            <a:r>
              <a:rPr lang="zh-CN" altLang="en-US" sz="2000" dirty="0">
                <a:latin typeface="阿里巴巴普惠体"/>
                <a:ea typeface="阿里巴巴普惠体 Medium" panose="00020600040101010101"/>
              </a:rPr>
              <a:t>，对文章按照内容类型进行自动分类。</a:t>
            </a:r>
            <a:endParaRPr lang="zh-CN" altLang="en-US" sz="2000" dirty="0">
              <a:latin typeface="阿里巴巴普惠体"/>
              <a:ea typeface="阿里巴巴普惠体 Medium" panose="00020600040101010101"/>
              <a:cs typeface="阿里巴巴普惠体 Light" panose="00020600040101010101" charset="-122"/>
            </a:endParaRPr>
          </a:p>
          <a:p>
            <a:endParaRPr lang="zh-CN" altLang="en-US" sz="2000" dirty="0"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</a:endParaRPr>
          </a:p>
          <a:p>
            <a:r>
              <a:rPr lang="zh-CN" altLang="en-US" sz="2000" b="1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Light" panose="00020600040101010101" charset="-122"/>
              </a:rPr>
              <a:t>核心价值</a:t>
            </a:r>
            <a:r>
              <a:rPr lang="zh-CN" altLang="en-US" sz="2000" dirty="0"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</a:rPr>
              <a:t>：</a:t>
            </a:r>
            <a:r>
              <a:rPr lang="zh-CN" altLang="en-US" sz="2000" dirty="0">
                <a:latin typeface="阿里巴巴普惠体 Medium" panose="00020600040101010101" charset="-122"/>
                <a:ea typeface="阿里巴巴普惠体 Medium" panose="00020600040101010101" charset="-122"/>
                <a:cs typeface="阿里巴巴普惠体 Light" panose="00020600040101010101" charset="-122"/>
              </a:rPr>
              <a:t>让用户节省了要复印的纸张，和省下了手打成电子版文字的时间，也方便了用户寻找不同类型的优秀范文。</a:t>
            </a:r>
          </a:p>
        </p:txBody>
      </p:sp>
      <p:pic>
        <p:nvPicPr>
          <p:cNvPr id="5" name="7">
            <a:hlinkClick r:id="" action="ppaction://media"/>
            <a:extLst>
              <a:ext uri="{FF2B5EF4-FFF2-40B4-BE49-F238E27FC236}">
                <a16:creationId xmlns:a16="http://schemas.microsoft.com/office/drawing/2014/main" id="{FE4AA49C-3BC6-49FB-AA1B-66F7CDFFCB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235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23178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需求列表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8992AD4-0E3E-468C-9BEC-30F3BB777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" y="2071687"/>
            <a:ext cx="7762875" cy="2714625"/>
          </a:xfrm>
          <a:prstGeom prst="rect">
            <a:avLst/>
          </a:prstGeom>
        </p:spPr>
      </p:pic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0B5E61F7-6603-4BC0-86C0-72E77911F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C12C71F2-4640-42EA-A92C-AEE6CFFE6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2466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51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" objId="2"/>
        <p14:playEvt time="24512" objId="3"/>
        <p14:stopEvt time="24667" objId="2"/>
        <p14:stopEvt time="24667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3425" y="929005"/>
            <a:ext cx="5131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Heavy" panose="00020600040101010101" charset="-122"/>
                <a:ea typeface="阿里巴巴普惠体 Heavy" panose="00020600040101010101" charset="-122"/>
              </a:rPr>
              <a:t>原型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33425" y="1746885"/>
            <a:ext cx="780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33425" y="2366645"/>
            <a:ext cx="78066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</a:rPr>
              <a:t>该产品的主要功能：</a:t>
            </a:r>
            <a:endParaRPr lang="en-US" altLang="zh-CN" dirty="0"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</a:endParaRPr>
          </a:p>
          <a:p>
            <a:pPr algn="l"/>
            <a:endParaRPr lang="en-US" altLang="zh-CN" dirty="0"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</a:endParaRPr>
          </a:p>
          <a:p>
            <a:pPr algn="l"/>
            <a:r>
              <a:rPr lang="zh-CN" altLang="en-US" dirty="0"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</a:rPr>
              <a:t>通过分类查找范文、通过搜索查找范文；</a:t>
            </a:r>
            <a:endParaRPr lang="en-US" altLang="zh-CN" dirty="0"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</a:endParaRPr>
          </a:p>
          <a:p>
            <a:pPr algn="l"/>
            <a:endParaRPr lang="en-US" altLang="zh-CN" dirty="0"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</a:endParaRPr>
          </a:p>
          <a:p>
            <a:pPr algn="l"/>
            <a:r>
              <a:rPr lang="zh-CN" altLang="en-US" dirty="0"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</a:rPr>
              <a:t>通过拍照识别手写文章、发布识别文章、自动识别文章分类；</a:t>
            </a:r>
            <a:endParaRPr lang="en-US" altLang="zh-CN" dirty="0"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</a:endParaRPr>
          </a:p>
          <a:p>
            <a:pPr algn="l"/>
            <a:endParaRPr lang="en-US" altLang="zh-CN" dirty="0"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</a:endParaRPr>
          </a:p>
          <a:p>
            <a:r>
              <a:rPr lang="zh-CN" altLang="en-US" dirty="0"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</a:rPr>
              <a:t>原型交互展示链接：</a:t>
            </a:r>
            <a:r>
              <a:rPr lang="en-US" altLang="zh-CN" dirty="0">
                <a:hlinkClick r:id="rId4"/>
              </a:rPr>
              <a:t>https://nfunm081.github.io/prototype-model-essay/#g=1&amp;p=%E8%8C%83%E6%96%87-app%E5%8E%9F%E5%9E%8B%E8%AE%BE%E8%AE%A1</a:t>
            </a:r>
            <a:endParaRPr lang="zh-CN" altLang="en-US" dirty="0"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</a:endParaRPr>
          </a:p>
        </p:txBody>
      </p:sp>
      <p:pic>
        <p:nvPicPr>
          <p:cNvPr id="3" name="9">
            <a:hlinkClick r:id="" action="ppaction://media"/>
            <a:extLst>
              <a:ext uri="{FF2B5EF4-FFF2-40B4-BE49-F238E27FC236}">
                <a16:creationId xmlns:a16="http://schemas.microsoft.com/office/drawing/2014/main" id="{6677868E-F6A3-43FD-860C-BA6908128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2026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4" objId="3"/>
        <p14:stopEvt time="19808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0.6|1.9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853</Words>
  <Application>Microsoft Office PowerPoint</Application>
  <PresentationFormat>全屏显示(4:3)</PresentationFormat>
  <Paragraphs>65</Paragraphs>
  <Slides>20</Slides>
  <Notes>1</Notes>
  <HiddenSlides>0</HiddenSlides>
  <MMClips>21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阿里巴巴普惠体</vt:lpstr>
      <vt:lpstr>阿里巴巴普惠体 Heavy</vt:lpstr>
      <vt:lpstr>阿里巴巴普惠体 Light</vt:lpstr>
      <vt:lpstr>阿里巴巴普惠体 Medium</vt:lpstr>
      <vt:lpstr>Arial</vt:lpstr>
      <vt:lpstr>Calibri</vt:lpstr>
      <vt:lpstr>默认设计模板</vt:lpstr>
      <vt:lpstr>1_默认设计模板</vt:lpstr>
      <vt:lpstr>“范文”APP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文案助手</dc:title>
  <dc:creator>LIANG</dc:creator>
  <cp:lastModifiedBy>吴 玮馨</cp:lastModifiedBy>
  <cp:revision>25</cp:revision>
  <dcterms:created xsi:type="dcterms:W3CDTF">2019-12-23T12:44:27Z</dcterms:created>
  <dcterms:modified xsi:type="dcterms:W3CDTF">2020-01-09T17:17:17Z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